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 id="2147483658" r:id="rId3"/>
  </p:sldMasterIdLst>
  <p:notesMasterIdLst>
    <p:notesMasterId r:id="rId18"/>
  </p:notesMasterIdLst>
  <p:sldIdLst>
    <p:sldId id="258" r:id="rId4"/>
    <p:sldId id="259" r:id="rId5"/>
    <p:sldId id="260" r:id="rId6"/>
    <p:sldId id="256" r:id="rId7"/>
    <p:sldId id="261" r:id="rId8"/>
    <p:sldId id="262" r:id="rId9"/>
    <p:sldId id="265" r:id="rId10"/>
    <p:sldId id="269" r:id="rId11"/>
    <p:sldId id="263" r:id="rId12"/>
    <p:sldId id="266" r:id="rId13"/>
    <p:sldId id="270" r:id="rId14"/>
    <p:sldId id="264" r:id="rId15"/>
    <p:sldId id="267"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96" autoAdjust="0"/>
    <p:restoredTop sz="94660"/>
  </p:normalViewPr>
  <p:slideViewPr>
    <p:cSldViewPr>
      <p:cViewPr>
        <p:scale>
          <a:sx n="101" d="100"/>
          <a:sy n="101" d="100"/>
        </p:scale>
        <p:origin x="-432"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6B4494-4A76-4A9A-B892-261E6DE04A26}" type="datetimeFigureOut">
              <a:rPr lang="en-US" smtClean="0"/>
              <a:pPr/>
              <a:t>9/10/2012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C77206-609E-49CC-8CDA-6DF4206B033C}" type="slidenum">
              <a:rPr lang="en-US" smtClean="0"/>
              <a:pPr/>
              <a:t>‹#›</a:t>
            </a:fld>
            <a:endParaRPr lang="en-US"/>
          </a:p>
        </p:txBody>
      </p:sp>
    </p:spTree>
    <p:extLst>
      <p:ext uri="{BB962C8B-B14F-4D97-AF65-F5344CB8AC3E}">
        <p14:creationId xmlns:p14="http://schemas.microsoft.com/office/powerpoint/2010/main" val="391611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Scene Ops-</a:t>
            </a:r>
            <a:r>
              <a:rPr lang="en-US" baseline="0" dirty="0" smtClean="0"/>
              <a:t> Dave</a:t>
            </a:r>
          </a:p>
          <a:p>
            <a:r>
              <a:rPr lang="en-US" baseline="0" dirty="0" smtClean="0"/>
              <a:t>Public Info- Greg</a:t>
            </a:r>
          </a:p>
          <a:p>
            <a:r>
              <a:rPr lang="en-US" baseline="0" dirty="0" smtClean="0"/>
              <a:t>FAC- Alison/Erin</a:t>
            </a:r>
            <a:endParaRPr lang="en-US" dirty="0"/>
          </a:p>
        </p:txBody>
      </p:sp>
      <p:sp>
        <p:nvSpPr>
          <p:cNvPr id="4" name="Slide Number Placeholder 3"/>
          <p:cNvSpPr>
            <a:spLocks noGrp="1"/>
          </p:cNvSpPr>
          <p:nvPr>
            <p:ph type="sldNum" sz="quarter" idx="10"/>
          </p:nvPr>
        </p:nvSpPr>
        <p:spPr/>
        <p:txBody>
          <a:bodyPr/>
          <a:lstStyle/>
          <a:p>
            <a:fld id="{F4C77206-609E-49CC-8CDA-6DF4206B033C}" type="slidenum">
              <a:rPr lang="en-US" smtClean="0"/>
              <a:pPr/>
              <a:t>2</a:t>
            </a:fld>
            <a:endParaRPr lang="en-US"/>
          </a:p>
        </p:txBody>
      </p:sp>
    </p:spTree>
    <p:extLst>
      <p:ext uri="{BB962C8B-B14F-4D97-AF65-F5344CB8AC3E}">
        <p14:creationId xmlns:p14="http://schemas.microsoft.com/office/powerpoint/2010/main" val="1169920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934308-814A-423D-8ABC-1B75F556073D}" type="datetimeFigureOut">
              <a:rPr lang="en-US" smtClean="0"/>
              <a:pPr/>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21DB91-565D-419B-A549-D5A77B3B51B8}" type="slidenum">
              <a:rPr lang="en-US" smtClean="0"/>
              <a:pPr/>
              <a:t>‹#›</a:t>
            </a:fld>
            <a:endParaRPr lang="en-US"/>
          </a:p>
        </p:txBody>
      </p:sp>
    </p:spTree>
    <p:extLst>
      <p:ext uri="{BB962C8B-B14F-4D97-AF65-F5344CB8AC3E}">
        <p14:creationId xmlns:p14="http://schemas.microsoft.com/office/powerpoint/2010/main" val="201409915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934308-814A-423D-8ABC-1B75F556073D}" type="datetimeFigureOut">
              <a:rPr lang="en-US" smtClean="0"/>
              <a:pPr/>
              <a:t>9/10/2012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21DB91-565D-419B-A549-D5A77B3B51B8}" type="slidenum">
              <a:rPr lang="en-US" smtClean="0"/>
              <a:pPr/>
              <a:t>‹#›</a:t>
            </a:fld>
            <a:endParaRPr lang="en-US"/>
          </a:p>
        </p:txBody>
      </p:sp>
    </p:spTree>
    <p:extLst>
      <p:ext uri="{BB962C8B-B14F-4D97-AF65-F5344CB8AC3E}">
        <p14:creationId xmlns:p14="http://schemas.microsoft.com/office/powerpoint/2010/main" val="25894439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934308-814A-423D-8ABC-1B75F556073D}" type="datetimeFigureOut">
              <a:rPr lang="en-US" smtClean="0"/>
              <a:pPr/>
              <a:t>9/10/2012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21DB91-565D-419B-A549-D5A77B3B51B8}" type="slidenum">
              <a:rPr lang="en-US" smtClean="0"/>
              <a:pPr/>
              <a:t>‹#›</a:t>
            </a:fld>
            <a:endParaRPr lang="en-US"/>
          </a:p>
        </p:txBody>
      </p:sp>
    </p:spTree>
    <p:extLst>
      <p:ext uri="{BB962C8B-B14F-4D97-AF65-F5344CB8AC3E}">
        <p14:creationId xmlns:p14="http://schemas.microsoft.com/office/powerpoint/2010/main" val="28007697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43591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457200" y="2514600"/>
            <a:ext cx="8153400" cy="1066800"/>
          </a:xfrm>
        </p:spPr>
        <p:txBody>
          <a:bodyPr>
            <a:noAutofit/>
          </a:bodyPr>
          <a:lstStyle>
            <a:lvl1pPr marL="0" indent="0" algn="ctr">
              <a:buNone/>
              <a:defRPr sz="4000" b="1" i="0">
                <a:solidFill>
                  <a:schemeClr val="accent1">
                    <a:lumMod val="20000"/>
                    <a:lumOff val="80000"/>
                  </a:schemeClr>
                </a:solidFill>
              </a:defRPr>
            </a:lvl1pPr>
          </a:lstStyle>
          <a:p>
            <a:pPr lvl="0"/>
            <a:r>
              <a:rPr lang="en-US" dirty="0" smtClean="0"/>
              <a:t>CLICK TO EDIT MASTER TEXT STYLES</a:t>
            </a:r>
          </a:p>
        </p:txBody>
      </p:sp>
    </p:spTree>
    <p:extLst>
      <p:ext uri="{BB962C8B-B14F-4D97-AF65-F5344CB8AC3E}">
        <p14:creationId xmlns:p14="http://schemas.microsoft.com/office/powerpoint/2010/main" val="35291927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2.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3.xml"/><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descr="http://blogs.voanews.com/photos/files/2012/01/ap_brazil_building_collapse2_26Jan12-878x1091.jpg"/>
          <p:cNvPicPr>
            <a:picLocks noChangeAspect="1" noChangeArrowheads="1"/>
          </p:cNvPicPr>
          <p:nvPr/>
        </p:nvPicPr>
        <p:blipFill rotWithShape="1">
          <a:blip r:embed="rId5" cstate="screen">
            <a:duotone>
              <a:schemeClr val="bg2">
                <a:shade val="45000"/>
                <a:satMod val="135000"/>
              </a:schemeClr>
              <a:prstClr val="white"/>
            </a:duotone>
            <a:extLst>
              <a:ext uri="{28A0092B-C50C-407E-A947-70E740481C1C}">
                <a14:useLocalDpi xmlns:a14="http://schemas.microsoft.com/office/drawing/2010/main" val="0"/>
              </a:ext>
            </a:extLst>
          </a:blip>
          <a:srcRect r="-362"/>
          <a:stretch/>
        </p:blipFill>
        <p:spPr bwMode="auto">
          <a:xfrm>
            <a:off x="0" y="0"/>
            <a:ext cx="9235440" cy="686933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0" y="380999"/>
            <a:ext cx="9197163" cy="1066801"/>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Placeholder 1"/>
          <p:cNvSpPr>
            <a:spLocks noGrp="1"/>
          </p:cNvSpPr>
          <p:nvPr>
            <p:ph type="title"/>
          </p:nvPr>
        </p:nvSpPr>
        <p:spPr>
          <a:xfrm>
            <a:off x="2819400" y="380998"/>
            <a:ext cx="4495799" cy="1036639"/>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934308-814A-423D-8ABC-1B75F556073D}" type="datetimeFigureOut">
              <a:rPr lang="en-US" smtClean="0"/>
              <a:pPr/>
              <a:t>9/10/2012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21DB91-565D-419B-A549-D5A77B3B51B8}" type="slidenum">
              <a:rPr lang="en-US" smtClean="0"/>
              <a:pPr/>
              <a:t>‹#›</a:t>
            </a:fld>
            <a:endParaRPr lang="en-US"/>
          </a:p>
        </p:txBody>
      </p:sp>
      <p:pic>
        <p:nvPicPr>
          <p:cNvPr id="8" name="Picture 7" descr="rcptlogo.png"/>
          <p:cNvPicPr>
            <a:picLocks/>
          </p:cNvPicPr>
          <p:nvPr/>
        </p:nvPicPr>
        <p:blipFill>
          <a:blip r:embed="rId6" cstate="screen"/>
          <a:stretch>
            <a:fillRect/>
          </a:stretch>
        </p:blipFill>
        <p:spPr>
          <a:xfrm>
            <a:off x="7377223" y="182171"/>
            <a:ext cx="1554480" cy="1554480"/>
          </a:xfrm>
          <a:prstGeom prst="rect">
            <a:avLst/>
          </a:prstGeom>
        </p:spPr>
      </p:pic>
      <p:pic>
        <p:nvPicPr>
          <p:cNvPr id="1027" name="Picture 3" descr="C:\Users\emclachlan\Downloads\RCPT (3).png"/>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228600" y="460284"/>
            <a:ext cx="2529631" cy="9082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8701926"/>
      </p:ext>
    </p:extLst>
  </p:cSld>
  <p:clrMap bg1="lt1" tx1="dk1" bg2="lt2" tx2="dk2" accent1="accent1" accent2="accent2" accent3="accent3" accent4="accent4" accent5="accent5" accent6="accent6" hlink="hlink" folHlink="folHlink"/>
  <p:sldLayoutIdLst>
    <p:sldLayoutId id="2147483650" r:id="rId1"/>
    <p:sldLayoutId id="2147483654" r:id="rId2"/>
    <p:sldLayoutId id="2147483655" r:id="rId3"/>
  </p:sldLayoutIdLst>
  <p:timing>
    <p:tnLst>
      <p:par>
        <p:cTn id="1" dur="indefinite" restart="never" nodeType="tmRoot"/>
      </p:par>
    </p:tnLst>
  </p:timing>
  <p:txStyles>
    <p:titleStyle>
      <a:lvl1pPr algn="ctr" defTabSz="914400" rtl="0" eaLnBrk="1" latinLnBrk="0" hangingPunct="1">
        <a:spcBef>
          <a:spcPct val="0"/>
        </a:spcBef>
        <a:buNone/>
        <a:defRPr sz="4000" b="1"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64EBC-1D0B-42A2-9850-2754B4561443}" type="datetimeFigureOut">
              <a:rPr lang="en-US" smtClean="0"/>
              <a:pPr/>
              <a:t>9/10/2012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C78DC5-47CA-4B50-9F92-E536DCDFC498}" type="slidenum">
              <a:rPr lang="en-US" smtClean="0"/>
              <a:pPr/>
              <a:t>‹#›</a:t>
            </a:fld>
            <a:endParaRPr lang="en-US"/>
          </a:p>
        </p:txBody>
      </p:sp>
      <p:pic>
        <p:nvPicPr>
          <p:cNvPr id="7" name="Picture 2" descr="http://blogs.voanews.com/photos/files/2012/01/ap_brazil_building_collapse2_26Jan12-878x1091.jpg"/>
          <p:cNvPicPr>
            <a:picLocks noChangeAspect="1" noChangeArrowheads="1"/>
          </p:cNvPicPr>
          <p:nvPr/>
        </p:nvPicPr>
        <p:blipFill rotWithShape="1">
          <a:blip r:embed="rId3" cstate="screen">
            <a:grayscl/>
            <a:extLst>
              <a:ext uri="{28A0092B-C50C-407E-A947-70E740481C1C}">
                <a14:useLocalDpi xmlns:a14="http://schemas.microsoft.com/office/drawing/2010/main" val="0"/>
              </a:ext>
            </a:extLst>
          </a:blip>
          <a:src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0" y="152400"/>
            <a:ext cx="9144000" cy="2026355"/>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TextBox 8"/>
          <p:cNvSpPr txBox="1"/>
          <p:nvPr/>
        </p:nvSpPr>
        <p:spPr>
          <a:xfrm>
            <a:off x="76200" y="152401"/>
            <a:ext cx="9144000" cy="212365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4400" b="1" dirty="0" smtClean="0">
                <a:solidFill>
                  <a:schemeClr val="bg1"/>
                </a:solidFill>
                <a:effectLst>
                  <a:outerShdw blurRad="38100" dist="38100" dir="2700000" algn="tl">
                    <a:srgbClr val="000000">
                      <a:alpha val="43137"/>
                    </a:srgbClr>
                  </a:outerShdw>
                </a:effectLst>
                <a:cs typeface="Arial" pitchFamily="34" charset="0"/>
              </a:rPr>
              <a:t>REGIONAL MASS FATALITY MANAGEMENT RESPONSE SYSTEM PLAN</a:t>
            </a:r>
          </a:p>
        </p:txBody>
      </p:sp>
      <p:sp>
        <p:nvSpPr>
          <p:cNvPr id="11" name="TextBox 20"/>
          <p:cNvSpPr txBox="1"/>
          <p:nvPr/>
        </p:nvSpPr>
        <p:spPr>
          <a:xfrm>
            <a:off x="0" y="5996226"/>
            <a:ext cx="9142228" cy="861774"/>
          </a:xfrm>
          <a:prstGeom prst="rect">
            <a:avLst/>
          </a:prstGeom>
          <a:solidFill>
            <a:schemeClr val="tx1">
              <a:lumMod val="85000"/>
              <a:lumOff val="15000"/>
              <a:alpha val="81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dirty="0" smtClean="0">
                <a:solidFill>
                  <a:schemeClr val="bg1"/>
                </a:solidFill>
                <a:cs typeface="Arial" pitchFamily="34" charset="0"/>
              </a:rPr>
              <a:t>         September 18-20, 2012</a:t>
            </a:r>
          </a:p>
          <a:p>
            <a:pPr algn="ctr"/>
            <a:r>
              <a:rPr lang="en-US" sz="1600" dirty="0" smtClean="0">
                <a:solidFill>
                  <a:schemeClr val="bg1"/>
                </a:solidFill>
                <a:cs typeface="Arial" pitchFamily="34" charset="0"/>
              </a:rPr>
              <a:t>         Annual RCPGP Conference</a:t>
            </a:r>
          </a:p>
          <a:p>
            <a:pPr algn="ctr"/>
            <a:r>
              <a:rPr lang="en-US" sz="1600" dirty="0" smtClean="0">
                <a:solidFill>
                  <a:schemeClr val="bg1"/>
                </a:solidFill>
                <a:cs typeface="Arial" pitchFamily="34" charset="0"/>
              </a:rPr>
              <a:t>       Seattle, WA</a:t>
            </a:r>
            <a:endParaRPr lang="en-US" sz="1600" dirty="0">
              <a:solidFill>
                <a:schemeClr val="bg1"/>
              </a:solidFill>
              <a:cs typeface="Arial" pitchFamily="34" charset="0"/>
            </a:endParaRPr>
          </a:p>
        </p:txBody>
      </p:sp>
      <p:pic>
        <p:nvPicPr>
          <p:cNvPr id="10" name="Picture 9" descr="rcptlogo.png"/>
          <p:cNvPicPr>
            <a:picLocks noChangeAspect="1"/>
          </p:cNvPicPr>
          <p:nvPr/>
        </p:nvPicPr>
        <p:blipFill>
          <a:blip r:embed="rId4" cstate="screen"/>
          <a:stretch>
            <a:fillRect/>
          </a:stretch>
        </p:blipFill>
        <p:spPr>
          <a:xfrm>
            <a:off x="6858000" y="4960656"/>
            <a:ext cx="1676400" cy="1668744"/>
          </a:xfrm>
          <a:prstGeom prst="rect">
            <a:avLst/>
          </a:prstGeom>
        </p:spPr>
      </p:pic>
      <p:pic>
        <p:nvPicPr>
          <p:cNvPr id="2050" name="Picture 2" descr="C:\Users\emclachlan\Downloads\RCPT (3).png"/>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04800" y="5334000"/>
            <a:ext cx="2971288"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1471651"/>
      </p:ext>
    </p:extLst>
  </p:cSld>
  <p:clrMap bg1="lt1" tx1="dk1" bg2="lt2" tx2="dk2" accent1="accent1" accent2="accent2" accent3="accent3" accent4="accent4" accent5="accent5" accent6="accent6" hlink="hlink" folHlink="folHlink"/>
  <p:sldLayoutIdLst>
    <p:sldLayoutId id="2147483657"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64EBC-1D0B-42A2-9850-2754B4561443}" type="datetimeFigureOut">
              <a:rPr lang="en-US" smtClean="0"/>
              <a:pPr/>
              <a:t>9/10/2012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C78DC5-47CA-4B50-9F92-E536DCDFC498}" type="slidenum">
              <a:rPr lang="en-US" smtClean="0"/>
              <a:pPr/>
              <a:t>‹#›</a:t>
            </a:fld>
            <a:endParaRPr lang="en-US"/>
          </a:p>
        </p:txBody>
      </p:sp>
      <p:pic>
        <p:nvPicPr>
          <p:cNvPr id="7" name="Picture 2" descr="http://blogs.voanews.com/photos/files/2012/01/ap_brazil_building_collapse2_26Jan12-878x1091.jpg"/>
          <p:cNvPicPr>
            <a:picLocks noChangeAspect="1" noChangeArrowheads="1"/>
          </p:cNvPicPr>
          <p:nvPr/>
        </p:nvPicPr>
        <p:blipFill rotWithShape="1">
          <a:blip r:embed="rId3" cstate="screen">
            <a:grayscl/>
            <a:extLst>
              <a:ext uri="{28A0092B-C50C-407E-A947-70E740481C1C}">
                <a14:useLocalDpi xmlns:a14="http://schemas.microsoft.com/office/drawing/2010/main" val="0"/>
              </a:ext>
            </a:extLst>
          </a:blip>
          <a:src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0" y="152400"/>
            <a:ext cx="9144000" cy="212365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TextBox 8"/>
          <p:cNvSpPr txBox="1"/>
          <p:nvPr/>
        </p:nvSpPr>
        <p:spPr>
          <a:xfrm>
            <a:off x="0" y="152401"/>
            <a:ext cx="9220200" cy="212365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4400" b="1" dirty="0" smtClean="0">
                <a:solidFill>
                  <a:schemeClr val="bg1"/>
                </a:solidFill>
                <a:effectLst>
                  <a:outerShdw blurRad="38100" dist="38100" dir="2700000" algn="tl">
                    <a:srgbClr val="000000">
                      <a:alpha val="43137"/>
                    </a:srgbClr>
                  </a:outerShdw>
                </a:effectLst>
                <a:cs typeface="Arial" pitchFamily="34" charset="0"/>
              </a:rPr>
              <a:t>REGIONAL MASS FATALITY MANAGEMENT RESPONSE SYSTEM PLAN</a:t>
            </a:r>
          </a:p>
        </p:txBody>
      </p:sp>
      <p:pic>
        <p:nvPicPr>
          <p:cNvPr id="10" name="Picture 9" descr="rcptlogo.png"/>
          <p:cNvPicPr>
            <a:picLocks noChangeAspect="1"/>
          </p:cNvPicPr>
          <p:nvPr/>
        </p:nvPicPr>
        <p:blipFill>
          <a:blip r:embed="rId4" cstate="screen"/>
          <a:stretch>
            <a:fillRect/>
          </a:stretch>
        </p:blipFill>
        <p:spPr>
          <a:xfrm>
            <a:off x="7239000" y="5029200"/>
            <a:ext cx="1684091" cy="1676400"/>
          </a:xfrm>
          <a:prstGeom prst="rect">
            <a:avLst/>
          </a:prstGeom>
        </p:spPr>
      </p:pic>
      <p:pic>
        <p:nvPicPr>
          <p:cNvPr id="3074" name="Picture 2" descr="C:\Users\emclachlan\Downloads\RCPT (3).png"/>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36373" y="5334000"/>
            <a:ext cx="3395757"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4545433"/>
      </p:ext>
    </p:extLst>
  </p:cSld>
  <p:clrMap bg1="lt1" tx1="dk1" bg2="lt2" tx2="dk2" accent1="accent1" accent2="accent2" accent3="accent3" accent4="accent4" accent5="accent5" accent6="accent6" hlink="hlink" folHlink="folHlink"/>
  <p:sldLayoutIdLst>
    <p:sldLayoutId id="2147483659"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blogs.voanews.com/photos/files/2012/01/ap_brazil_building_collapse2_26Jan12-878x1091.jpg"/>
          <p:cNvPicPr>
            <a:picLocks noChangeAspect="1" noChangeArrowheads="1"/>
          </p:cNvPicPr>
          <p:nvPr/>
        </p:nvPicPr>
        <p:blipFill rotWithShape="1">
          <a:blip r:embed="rId2" cstate="screen">
            <a:grayscl/>
            <a:extLst>
              <a:ext uri="{28A0092B-C50C-407E-A947-70E740481C1C}">
                <a14:useLocalDpi xmlns:a14="http://schemas.microsoft.com/office/drawing/2010/main" val="0"/>
              </a:ext>
            </a:extLst>
          </a:blip>
          <a:srcRect/>
          <a:stretch/>
        </p:blipFill>
        <p:spPr bwMode="auto">
          <a:xfrm>
            <a:off x="0" y="7620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152400"/>
            <a:ext cx="9144000" cy="2026355"/>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 name="TextBox 4"/>
          <p:cNvSpPr txBox="1"/>
          <p:nvPr/>
        </p:nvSpPr>
        <p:spPr>
          <a:xfrm>
            <a:off x="990600" y="152400"/>
            <a:ext cx="7467600" cy="212365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4400" b="1" dirty="0" smtClean="0">
                <a:solidFill>
                  <a:schemeClr val="bg1"/>
                </a:solidFill>
                <a:effectLst>
                  <a:outerShdw blurRad="38100" dist="38100" dir="2700000" algn="tl">
                    <a:srgbClr val="000000">
                      <a:alpha val="43137"/>
                    </a:srgbClr>
                  </a:outerShdw>
                </a:effectLst>
                <a:cs typeface="Arial" pitchFamily="34" charset="0"/>
              </a:rPr>
              <a:t>REGIONAL MASS FATALITY MANAGEMENT RESPONSE SYSTEM PLAN</a:t>
            </a:r>
          </a:p>
        </p:txBody>
      </p:sp>
      <p:sp>
        <p:nvSpPr>
          <p:cNvPr id="7" name="TextBox 20"/>
          <p:cNvSpPr txBox="1"/>
          <p:nvPr/>
        </p:nvSpPr>
        <p:spPr>
          <a:xfrm>
            <a:off x="0" y="5996226"/>
            <a:ext cx="9144000" cy="861774"/>
          </a:xfrm>
          <a:prstGeom prst="rect">
            <a:avLst/>
          </a:prstGeom>
          <a:solidFill>
            <a:schemeClr val="tx1">
              <a:lumMod val="85000"/>
              <a:lumOff val="15000"/>
              <a:alpha val="81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dirty="0" smtClean="0">
                <a:solidFill>
                  <a:schemeClr val="bg1"/>
                </a:solidFill>
                <a:cs typeface="Arial" pitchFamily="34" charset="0"/>
              </a:rPr>
              <a:t>        September 18-20, 2012</a:t>
            </a:r>
          </a:p>
          <a:p>
            <a:pPr algn="ctr"/>
            <a:r>
              <a:rPr lang="en-US" sz="1600" dirty="0" smtClean="0">
                <a:solidFill>
                  <a:schemeClr val="bg1"/>
                </a:solidFill>
                <a:cs typeface="Arial" pitchFamily="34" charset="0"/>
              </a:rPr>
              <a:t>         Annual RCPGP Conference</a:t>
            </a:r>
          </a:p>
          <a:p>
            <a:pPr algn="ctr"/>
            <a:r>
              <a:rPr lang="en-US" sz="1600" dirty="0" smtClean="0">
                <a:solidFill>
                  <a:schemeClr val="bg1"/>
                </a:solidFill>
                <a:cs typeface="Arial" pitchFamily="34" charset="0"/>
              </a:rPr>
              <a:t>       Seattle, WA</a:t>
            </a:r>
            <a:endParaRPr lang="en-US" sz="1600" dirty="0">
              <a:solidFill>
                <a:schemeClr val="bg1"/>
              </a:solidFill>
              <a:cs typeface="Arial" pitchFamily="34" charset="0"/>
            </a:endParaRPr>
          </a:p>
        </p:txBody>
      </p:sp>
      <p:pic>
        <p:nvPicPr>
          <p:cNvPr id="6" name="Picture 5" descr="rcptlogo.png"/>
          <p:cNvPicPr>
            <a:picLocks noChangeAspect="1"/>
          </p:cNvPicPr>
          <p:nvPr/>
        </p:nvPicPr>
        <p:blipFill>
          <a:blip r:embed="rId3" cstate="screen"/>
          <a:stretch>
            <a:fillRect/>
          </a:stretch>
        </p:blipFill>
        <p:spPr>
          <a:xfrm>
            <a:off x="6671635" y="4953000"/>
            <a:ext cx="1760641" cy="1752600"/>
          </a:xfrm>
          <a:prstGeom prst="rect">
            <a:avLst/>
          </a:prstGeom>
        </p:spPr>
      </p:pic>
      <p:pic>
        <p:nvPicPr>
          <p:cNvPr id="4098" name="Picture 2" descr="C:\Users\emclachlan\Downloads\RCPT (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5508671"/>
            <a:ext cx="2909259" cy="10445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38959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Information Management</a:t>
            </a:r>
            <a:endParaRPr lang="en-US" dirty="0"/>
          </a:p>
        </p:txBody>
      </p:sp>
      <p:sp>
        <p:nvSpPr>
          <p:cNvPr id="4" name="Rectangle 3"/>
          <p:cNvSpPr/>
          <p:nvPr/>
        </p:nvSpPr>
        <p:spPr>
          <a:xfrm>
            <a:off x="3886200" y="3048000"/>
            <a:ext cx="5105400" cy="2708434"/>
          </a:xfrm>
          <a:prstGeom prst="rect">
            <a:avLst/>
          </a:prstGeom>
        </p:spPr>
        <p:txBody>
          <a:bodyPr wrap="square">
            <a:spAutoFit/>
          </a:bodyPr>
          <a:lstStyle/>
          <a:p>
            <a:pPr marL="227013" indent="-227013">
              <a:spcBef>
                <a:spcPts val="1800"/>
              </a:spcBef>
              <a:spcAft>
                <a:spcPts val="1800"/>
              </a:spcAft>
              <a:buFont typeface="Arial" pitchFamily="34" charset="0"/>
              <a:buChar char="•"/>
            </a:pPr>
            <a:r>
              <a:rPr lang="en-US" sz="2000" dirty="0" smtClean="0">
                <a:solidFill>
                  <a:srgbClr val="004270"/>
                </a:solidFill>
              </a:rPr>
              <a:t>Manifest  (Open / Closed)</a:t>
            </a:r>
          </a:p>
          <a:p>
            <a:pPr marL="227013" indent="-227013">
              <a:spcBef>
                <a:spcPts val="1800"/>
              </a:spcBef>
              <a:spcAft>
                <a:spcPts val="1800"/>
              </a:spcAft>
              <a:buFont typeface="Arial" pitchFamily="34" charset="0"/>
              <a:buChar char="•"/>
            </a:pPr>
            <a:r>
              <a:rPr lang="en-US" sz="2000" dirty="0" smtClean="0">
                <a:solidFill>
                  <a:srgbClr val="004270"/>
                </a:solidFill>
              </a:rPr>
              <a:t>Reporting Mechanism for missing persons</a:t>
            </a:r>
          </a:p>
          <a:p>
            <a:pPr marL="227013" indent="-227013">
              <a:spcBef>
                <a:spcPts val="1800"/>
              </a:spcBef>
              <a:spcAft>
                <a:spcPts val="1800"/>
              </a:spcAft>
              <a:buFont typeface="Arial" pitchFamily="34" charset="0"/>
              <a:buChar char="•"/>
            </a:pPr>
            <a:endParaRPr lang="en-US" sz="2000" dirty="0" smtClean="0">
              <a:solidFill>
                <a:srgbClr val="004270"/>
              </a:solidFill>
            </a:endParaRPr>
          </a:p>
          <a:p>
            <a:pPr marL="227013" indent="-227013">
              <a:spcBef>
                <a:spcPts val="1800"/>
              </a:spcBef>
              <a:spcAft>
                <a:spcPts val="1800"/>
              </a:spcAft>
              <a:buFont typeface="Arial" pitchFamily="34" charset="0"/>
              <a:buChar char="•"/>
            </a:pPr>
            <a:endParaRPr lang="en-US" sz="2000" dirty="0" smtClean="0">
              <a:solidFill>
                <a:srgbClr val="004270"/>
              </a:solidFill>
            </a:endParaRPr>
          </a:p>
        </p:txBody>
      </p:sp>
      <p:pic>
        <p:nvPicPr>
          <p:cNvPr id="6148" name="Picture 4" descr="http://progressive-economy.org/wp-content/uploads/2012/05/911-call-center-21.jpg"/>
          <p:cNvPicPr>
            <a:picLocks noChangeAspect="1" noChangeArrowheads="1"/>
          </p:cNvPicPr>
          <p:nvPr/>
        </p:nvPicPr>
        <p:blipFill>
          <a:blip r:embed="rId2" cstate="screen"/>
          <a:srcRect/>
          <a:stretch>
            <a:fillRect/>
          </a:stretch>
        </p:blipFill>
        <p:spPr bwMode="auto">
          <a:xfrm>
            <a:off x="228599" y="1676400"/>
            <a:ext cx="3263205" cy="48768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70339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Public Information</a:t>
            </a:r>
            <a:endParaRPr lang="en-US" dirty="0"/>
          </a:p>
        </p:txBody>
      </p:sp>
      <p:sp>
        <p:nvSpPr>
          <p:cNvPr id="3" name="Rectangle 2"/>
          <p:cNvSpPr/>
          <p:nvPr/>
        </p:nvSpPr>
        <p:spPr>
          <a:xfrm>
            <a:off x="533400" y="2362200"/>
            <a:ext cx="8382000" cy="4247317"/>
          </a:xfrm>
          <a:prstGeom prst="rect">
            <a:avLst/>
          </a:prstGeom>
        </p:spPr>
        <p:txBody>
          <a:bodyPr wrap="square">
            <a:spAutoFit/>
          </a:bodyPr>
          <a:lstStyle/>
          <a:p>
            <a:pPr marL="227013" indent="-227013">
              <a:spcBef>
                <a:spcPts val="1800"/>
              </a:spcBef>
              <a:spcAft>
                <a:spcPts val="1800"/>
              </a:spcAft>
              <a:buFont typeface="Arial" pitchFamily="34" charset="0"/>
              <a:buChar char="•"/>
            </a:pPr>
            <a:r>
              <a:rPr lang="en-US" sz="2000" dirty="0" smtClean="0">
                <a:solidFill>
                  <a:srgbClr val="004270"/>
                </a:solidFill>
              </a:rPr>
              <a:t>Public Messaging</a:t>
            </a:r>
          </a:p>
          <a:p>
            <a:pPr marL="227013" indent="-227013">
              <a:spcBef>
                <a:spcPts val="1800"/>
              </a:spcBef>
              <a:spcAft>
                <a:spcPts val="1800"/>
              </a:spcAft>
              <a:buFont typeface="Arial" pitchFamily="34" charset="0"/>
              <a:buChar char="•"/>
            </a:pPr>
            <a:r>
              <a:rPr lang="en-US" sz="2000" dirty="0" smtClean="0">
                <a:solidFill>
                  <a:srgbClr val="004270"/>
                </a:solidFill>
              </a:rPr>
              <a:t>Family Briefings</a:t>
            </a:r>
          </a:p>
          <a:p>
            <a:pPr marL="227013" indent="-227013">
              <a:spcBef>
                <a:spcPts val="1800"/>
              </a:spcBef>
              <a:spcAft>
                <a:spcPts val="1800"/>
              </a:spcAft>
              <a:buFont typeface="Arial" pitchFamily="34" charset="0"/>
              <a:buChar char="•"/>
            </a:pPr>
            <a:r>
              <a:rPr lang="en-US" sz="2000" dirty="0" smtClean="0">
                <a:solidFill>
                  <a:srgbClr val="004270"/>
                </a:solidFill>
              </a:rPr>
              <a:t>Media Inquiries</a:t>
            </a:r>
          </a:p>
          <a:p>
            <a:pPr marL="227013" indent="-227013">
              <a:spcBef>
                <a:spcPts val="1800"/>
              </a:spcBef>
              <a:spcAft>
                <a:spcPts val="1800"/>
              </a:spcAft>
              <a:buFont typeface="Arial" pitchFamily="34" charset="0"/>
              <a:buChar char="•"/>
            </a:pPr>
            <a:r>
              <a:rPr lang="en-US" sz="2000" dirty="0" smtClean="0">
                <a:solidFill>
                  <a:srgbClr val="004270"/>
                </a:solidFill>
              </a:rPr>
              <a:t>Managing Expectations</a:t>
            </a:r>
          </a:p>
          <a:p>
            <a:pPr marL="227013" indent="-227013">
              <a:spcBef>
                <a:spcPts val="1800"/>
              </a:spcBef>
              <a:spcAft>
                <a:spcPts val="1800"/>
              </a:spcAft>
              <a:buFont typeface="Arial" pitchFamily="34" charset="0"/>
              <a:buChar char="•"/>
            </a:pPr>
            <a:endParaRPr lang="en-US" sz="2000" dirty="0" smtClean="0">
              <a:solidFill>
                <a:srgbClr val="004270"/>
              </a:solidFill>
            </a:endParaRPr>
          </a:p>
          <a:p>
            <a:pPr marL="227013" indent="-227013">
              <a:spcBef>
                <a:spcPts val="1800"/>
              </a:spcBef>
              <a:spcAft>
                <a:spcPts val="1800"/>
              </a:spcAft>
              <a:buFont typeface="Arial" pitchFamily="34" charset="0"/>
              <a:buChar char="•"/>
            </a:pPr>
            <a:endParaRPr lang="en-US" sz="2000" dirty="0" smtClean="0">
              <a:solidFill>
                <a:srgbClr val="004270"/>
              </a:solidFill>
            </a:endParaRPr>
          </a:p>
        </p:txBody>
      </p:sp>
      <p:pic>
        <p:nvPicPr>
          <p:cNvPr id="1026" name="Picture 2" descr="TDA staff briefing"/>
          <p:cNvPicPr>
            <a:picLocks noChangeAspect="1" noChangeArrowheads="1"/>
          </p:cNvPicPr>
          <p:nvPr/>
        </p:nvPicPr>
        <p:blipFill>
          <a:blip r:embed="rId2" cstate="screen"/>
          <a:srcRect/>
          <a:stretch>
            <a:fillRect/>
          </a:stretch>
        </p:blipFill>
        <p:spPr bwMode="auto">
          <a:xfrm>
            <a:off x="3810000" y="1905000"/>
            <a:ext cx="2819400" cy="1882921"/>
          </a:xfrm>
          <a:prstGeom prst="rect">
            <a:avLst/>
          </a:prstGeom>
          <a:ln>
            <a:noFill/>
          </a:ln>
          <a:effectLst>
            <a:outerShdw blurRad="292100" dist="139700" dir="2700000" algn="tl" rotWithShape="0">
              <a:srgbClr val="333333">
                <a:alpha val="65000"/>
              </a:srgbClr>
            </a:outerShdw>
          </a:effectLst>
        </p:spPr>
      </p:pic>
      <p:pic>
        <p:nvPicPr>
          <p:cNvPr id="1028" name="Picture 4" descr="TDA Briefing"/>
          <p:cNvPicPr>
            <a:picLocks noChangeAspect="1" noChangeArrowheads="1"/>
          </p:cNvPicPr>
          <p:nvPr/>
        </p:nvPicPr>
        <p:blipFill>
          <a:blip r:embed="rId3" cstate="screen"/>
          <a:srcRect/>
          <a:stretch>
            <a:fillRect/>
          </a:stretch>
        </p:blipFill>
        <p:spPr bwMode="auto">
          <a:xfrm>
            <a:off x="6096000" y="3962400"/>
            <a:ext cx="2648662" cy="19812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70339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DISCUSSION 3</a:t>
            </a:r>
            <a:endParaRPr lang="en-US" dirty="0"/>
          </a:p>
        </p:txBody>
      </p:sp>
    </p:spTree>
    <p:extLst>
      <p:ext uri="{BB962C8B-B14F-4D97-AF65-F5344CB8AC3E}">
        <p14:creationId xmlns:p14="http://schemas.microsoft.com/office/powerpoint/2010/main" val="1702209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Family Assistance Center</a:t>
            </a:r>
            <a:endParaRPr lang="en-US" dirty="0"/>
          </a:p>
        </p:txBody>
      </p:sp>
      <p:sp>
        <p:nvSpPr>
          <p:cNvPr id="4" name="Rectangle 3"/>
          <p:cNvSpPr/>
          <p:nvPr/>
        </p:nvSpPr>
        <p:spPr>
          <a:xfrm>
            <a:off x="533400" y="2057400"/>
            <a:ext cx="8382000" cy="4555093"/>
          </a:xfrm>
          <a:prstGeom prst="rect">
            <a:avLst/>
          </a:prstGeom>
        </p:spPr>
        <p:txBody>
          <a:bodyPr wrap="square">
            <a:spAutoFit/>
          </a:bodyPr>
          <a:lstStyle/>
          <a:p>
            <a:pPr marL="227013" indent="-227013">
              <a:spcBef>
                <a:spcPts val="1800"/>
              </a:spcBef>
              <a:spcAft>
                <a:spcPts val="1800"/>
              </a:spcAft>
              <a:buFont typeface="Arial" pitchFamily="34" charset="0"/>
              <a:buChar char="•"/>
            </a:pPr>
            <a:r>
              <a:rPr lang="en-US" sz="2000" dirty="0" smtClean="0">
                <a:solidFill>
                  <a:srgbClr val="004270"/>
                </a:solidFill>
              </a:rPr>
              <a:t>FAC Activation Decisions and Timelines</a:t>
            </a:r>
          </a:p>
          <a:p>
            <a:pPr marL="227013" indent="-227013">
              <a:spcBef>
                <a:spcPts val="1800"/>
              </a:spcBef>
              <a:spcAft>
                <a:spcPts val="1800"/>
              </a:spcAft>
              <a:buFont typeface="Arial" pitchFamily="34" charset="0"/>
              <a:buChar char="•"/>
            </a:pPr>
            <a:r>
              <a:rPr lang="en-US" sz="2000" dirty="0" smtClean="0">
                <a:solidFill>
                  <a:srgbClr val="004270"/>
                </a:solidFill>
              </a:rPr>
              <a:t>FAC Set Up</a:t>
            </a:r>
          </a:p>
          <a:p>
            <a:pPr marL="684213" lvl="1" indent="-227013">
              <a:spcBef>
                <a:spcPts val="1800"/>
              </a:spcBef>
              <a:spcAft>
                <a:spcPts val="1800"/>
              </a:spcAft>
              <a:buFont typeface="Arial" pitchFamily="34" charset="0"/>
              <a:buChar char="•"/>
            </a:pPr>
            <a:r>
              <a:rPr lang="en-US" sz="2000" dirty="0" smtClean="0">
                <a:solidFill>
                  <a:srgbClr val="004270"/>
                </a:solidFill>
              </a:rPr>
              <a:t>Location</a:t>
            </a:r>
          </a:p>
          <a:p>
            <a:pPr marL="684213" lvl="1" indent="-227013">
              <a:spcBef>
                <a:spcPts val="1800"/>
              </a:spcBef>
              <a:spcAft>
                <a:spcPts val="1800"/>
              </a:spcAft>
              <a:buFont typeface="Arial" pitchFamily="34" charset="0"/>
              <a:buChar char="•"/>
            </a:pPr>
            <a:r>
              <a:rPr lang="en-US" sz="2000" dirty="0" smtClean="0">
                <a:solidFill>
                  <a:srgbClr val="004270"/>
                </a:solidFill>
              </a:rPr>
              <a:t>Responsible Agencies</a:t>
            </a:r>
          </a:p>
          <a:p>
            <a:pPr marL="227013" indent="-227013">
              <a:spcBef>
                <a:spcPts val="1800"/>
              </a:spcBef>
              <a:spcAft>
                <a:spcPts val="1800"/>
              </a:spcAft>
              <a:buFont typeface="Arial" pitchFamily="34" charset="0"/>
              <a:buChar char="•"/>
            </a:pPr>
            <a:r>
              <a:rPr lang="en-US" sz="2000" dirty="0" smtClean="0">
                <a:solidFill>
                  <a:srgbClr val="004270"/>
                </a:solidFill>
              </a:rPr>
              <a:t>What are the breaking points? What are the issues that if you fail, the whole operation is a failure?</a:t>
            </a:r>
          </a:p>
          <a:p>
            <a:pPr marL="227013" indent="-227013">
              <a:spcBef>
                <a:spcPts val="1800"/>
              </a:spcBef>
              <a:spcAft>
                <a:spcPts val="1800"/>
              </a:spcAft>
              <a:buFont typeface="Arial" pitchFamily="34" charset="0"/>
              <a:buChar char="•"/>
            </a:pPr>
            <a:endParaRPr lang="en-US" sz="2000" dirty="0" smtClean="0">
              <a:solidFill>
                <a:srgbClr val="004270"/>
              </a:solidFill>
            </a:endParaRPr>
          </a:p>
        </p:txBody>
      </p:sp>
    </p:spTree>
    <p:extLst>
      <p:ext uri="{BB962C8B-B14F-4D97-AF65-F5344CB8AC3E}">
        <p14:creationId xmlns:p14="http://schemas.microsoft.com/office/powerpoint/2010/main" val="31441036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Rectangle 2"/>
          <p:cNvSpPr/>
          <p:nvPr/>
        </p:nvSpPr>
        <p:spPr>
          <a:xfrm>
            <a:off x="533400" y="2306122"/>
            <a:ext cx="2743200" cy="3231654"/>
          </a:xfrm>
          <a:prstGeom prst="rect">
            <a:avLst/>
          </a:prstGeom>
        </p:spPr>
        <p:txBody>
          <a:bodyPr wrap="square">
            <a:spAutoFit/>
          </a:bodyPr>
          <a:lstStyle/>
          <a:p>
            <a:pPr indent="-227013"/>
            <a:endParaRPr lang="en-US" sz="2000" dirty="0">
              <a:solidFill>
                <a:srgbClr val="004270"/>
              </a:solidFill>
            </a:endParaRPr>
          </a:p>
          <a:p>
            <a:pPr indent="-227013"/>
            <a:r>
              <a:rPr lang="en-US" sz="2400" b="1" dirty="0">
                <a:solidFill>
                  <a:srgbClr val="004270"/>
                </a:solidFill>
              </a:rPr>
              <a:t>Allison Woody</a:t>
            </a:r>
          </a:p>
          <a:p>
            <a:pPr indent="-227013"/>
            <a:r>
              <a:rPr lang="en-US" dirty="0">
                <a:solidFill>
                  <a:srgbClr val="004270"/>
                </a:solidFill>
              </a:rPr>
              <a:t>awoody@mchd-tx.org</a:t>
            </a:r>
          </a:p>
          <a:p>
            <a:pPr indent="-227013"/>
            <a:endParaRPr lang="en-US" sz="2000" dirty="0">
              <a:solidFill>
                <a:srgbClr val="004270"/>
              </a:solidFill>
            </a:endParaRPr>
          </a:p>
          <a:p>
            <a:pPr indent="-227013"/>
            <a:r>
              <a:rPr lang="en-US" sz="2400" b="1" dirty="0">
                <a:solidFill>
                  <a:srgbClr val="004270"/>
                </a:solidFill>
              </a:rPr>
              <a:t>Dave Boyer</a:t>
            </a:r>
          </a:p>
          <a:p>
            <a:pPr indent="-227013"/>
            <a:r>
              <a:rPr lang="en-US" smtClean="0">
                <a:solidFill>
                  <a:srgbClr val="004270"/>
                </a:solidFill>
              </a:rPr>
              <a:t>dboyer@mchd-tx.org</a:t>
            </a:r>
            <a:endParaRPr lang="en-US" dirty="0">
              <a:solidFill>
                <a:srgbClr val="004270"/>
              </a:solidFill>
            </a:endParaRPr>
          </a:p>
          <a:p>
            <a:pPr indent="-227013"/>
            <a:endParaRPr lang="en-US" sz="2000" dirty="0">
              <a:solidFill>
                <a:srgbClr val="004270"/>
              </a:solidFill>
            </a:endParaRPr>
          </a:p>
          <a:p>
            <a:pPr indent="-227013"/>
            <a:r>
              <a:rPr lang="en-US" sz="2400" b="1" dirty="0">
                <a:solidFill>
                  <a:srgbClr val="004270"/>
                </a:solidFill>
              </a:rPr>
              <a:t>Greg Smith</a:t>
            </a:r>
          </a:p>
          <a:p>
            <a:pPr indent="-227013"/>
            <a:r>
              <a:rPr lang="en-US" dirty="0">
                <a:solidFill>
                  <a:srgbClr val="004270"/>
                </a:solidFill>
              </a:rPr>
              <a:t>gsmith@mchd-tx.org</a:t>
            </a:r>
          </a:p>
          <a:p>
            <a:endParaRPr lang="en-US" dirty="0"/>
          </a:p>
        </p:txBody>
      </p:sp>
      <p:sp>
        <p:nvSpPr>
          <p:cNvPr id="5" name="Rectangle 4"/>
          <p:cNvSpPr/>
          <p:nvPr/>
        </p:nvSpPr>
        <p:spPr>
          <a:xfrm>
            <a:off x="4724400" y="2610922"/>
            <a:ext cx="4572000" cy="1692771"/>
          </a:xfrm>
          <a:prstGeom prst="rect">
            <a:avLst/>
          </a:prstGeom>
        </p:spPr>
        <p:txBody>
          <a:bodyPr>
            <a:spAutoFit/>
          </a:bodyPr>
          <a:lstStyle/>
          <a:p>
            <a:pPr indent="-227013"/>
            <a:r>
              <a:rPr lang="en-US" sz="2400" b="1" dirty="0" smtClean="0">
                <a:solidFill>
                  <a:srgbClr val="004270"/>
                </a:solidFill>
              </a:rPr>
              <a:t>Erin McLachlan</a:t>
            </a:r>
          </a:p>
          <a:p>
            <a:pPr indent="-227013"/>
            <a:r>
              <a:rPr lang="en-US" dirty="0" smtClean="0">
                <a:solidFill>
                  <a:srgbClr val="004270"/>
                </a:solidFill>
              </a:rPr>
              <a:t>emclachlan@regionalcatplanning.org</a:t>
            </a:r>
          </a:p>
          <a:p>
            <a:pPr indent="-227013"/>
            <a:endParaRPr lang="en-US" sz="2000" b="1" dirty="0" smtClean="0">
              <a:solidFill>
                <a:srgbClr val="004270"/>
              </a:solidFill>
            </a:endParaRPr>
          </a:p>
          <a:p>
            <a:pPr indent="-227013"/>
            <a:r>
              <a:rPr lang="en-US" sz="2400" b="1" dirty="0" smtClean="0">
                <a:solidFill>
                  <a:srgbClr val="004270"/>
                </a:solidFill>
              </a:rPr>
              <a:t>Emily Carroll</a:t>
            </a:r>
          </a:p>
          <a:p>
            <a:pPr indent="-227013"/>
            <a:r>
              <a:rPr lang="en-US" dirty="0" smtClean="0">
                <a:solidFill>
                  <a:srgbClr val="004270"/>
                </a:solidFill>
              </a:rPr>
              <a:t>emcarroll@ocme.nyc.gov</a:t>
            </a:r>
            <a:endParaRPr lang="en-US" dirty="0">
              <a:solidFill>
                <a:srgbClr val="004270"/>
              </a:solidFill>
            </a:endParaRPr>
          </a:p>
        </p:txBody>
      </p:sp>
    </p:spTree>
    <p:extLst>
      <p:ext uri="{BB962C8B-B14F-4D97-AF65-F5344CB8AC3E}">
        <p14:creationId xmlns:p14="http://schemas.microsoft.com/office/powerpoint/2010/main" val="720022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nvSpPr>
        <p:spPr>
          <a:xfrm>
            <a:off x="381000" y="1615281"/>
            <a:ext cx="8229600" cy="4800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09600" indent="-609600" algn="ctr">
              <a:buFont typeface="Arial" charset="0"/>
              <a:buNone/>
            </a:pPr>
            <a:r>
              <a:rPr lang="en-US" sz="3600" b="1" dirty="0" smtClean="0">
                <a:solidFill>
                  <a:srgbClr val="A50021"/>
                </a:solidFill>
              </a:rPr>
              <a:t>Agenda</a:t>
            </a:r>
          </a:p>
          <a:p>
            <a:pPr marL="609600" indent="-609600" algn="ctr">
              <a:buFont typeface="Arial" charset="0"/>
              <a:buNone/>
            </a:pPr>
            <a:endParaRPr lang="en-US" sz="1000" dirty="0" smtClean="0">
              <a:solidFill>
                <a:srgbClr val="C00000"/>
              </a:solidFill>
            </a:endParaRPr>
          </a:p>
          <a:p>
            <a:pPr marL="609600" indent="-609600">
              <a:spcBef>
                <a:spcPts val="1800"/>
              </a:spcBef>
              <a:spcAft>
                <a:spcPts val="1200"/>
              </a:spcAft>
            </a:pPr>
            <a:r>
              <a:rPr lang="en-US" sz="2400" b="0" dirty="0" smtClean="0"/>
              <a:t>Objectives</a:t>
            </a:r>
          </a:p>
          <a:p>
            <a:pPr marL="609600" indent="-609600">
              <a:spcBef>
                <a:spcPts val="1800"/>
              </a:spcBef>
              <a:spcAft>
                <a:spcPts val="1200"/>
              </a:spcAft>
            </a:pPr>
            <a:r>
              <a:rPr lang="en-US" sz="2400" b="0" dirty="0" smtClean="0"/>
              <a:t>Scenario</a:t>
            </a:r>
          </a:p>
          <a:p>
            <a:pPr marL="609600" indent="-609600">
              <a:spcBef>
                <a:spcPts val="1800"/>
              </a:spcBef>
              <a:spcAft>
                <a:spcPts val="1200"/>
              </a:spcAft>
            </a:pPr>
            <a:r>
              <a:rPr lang="en-US" sz="2400" b="1" dirty="0" smtClean="0"/>
              <a:t>Group 1: </a:t>
            </a:r>
            <a:r>
              <a:rPr lang="en-US" sz="2400" dirty="0"/>
              <a:t>Scene Operations</a:t>
            </a:r>
          </a:p>
          <a:p>
            <a:pPr marL="609600" indent="-609600">
              <a:spcBef>
                <a:spcPts val="1800"/>
              </a:spcBef>
              <a:spcAft>
                <a:spcPts val="1200"/>
              </a:spcAft>
            </a:pPr>
            <a:r>
              <a:rPr lang="en-US" sz="2400" b="1" dirty="0" smtClean="0"/>
              <a:t>Group 2: </a:t>
            </a:r>
            <a:r>
              <a:rPr lang="en-US" sz="2400" dirty="0"/>
              <a:t>Information Management / Public Information</a:t>
            </a:r>
          </a:p>
          <a:p>
            <a:pPr marL="609600" indent="-609600">
              <a:spcBef>
                <a:spcPts val="1800"/>
              </a:spcBef>
              <a:spcAft>
                <a:spcPts val="1200"/>
              </a:spcAft>
            </a:pPr>
            <a:r>
              <a:rPr lang="en-US" sz="2400" b="1" dirty="0" smtClean="0"/>
              <a:t>Group 3: </a:t>
            </a:r>
            <a:r>
              <a:rPr lang="en-US" sz="2400" dirty="0" smtClean="0"/>
              <a:t>Family Assistance Center (FAC)</a:t>
            </a:r>
          </a:p>
          <a:p>
            <a:pPr marL="609600" indent="-609600">
              <a:buNone/>
            </a:pPr>
            <a:endParaRPr lang="en-US" sz="2800" dirty="0" smtClean="0"/>
          </a:p>
        </p:txBody>
      </p:sp>
      <p:sp>
        <p:nvSpPr>
          <p:cNvPr id="6" name="Title 5"/>
          <p:cNvSpPr>
            <a:spLocks noGrp="1"/>
          </p:cNvSpPr>
          <p:nvPr>
            <p:ph type="title"/>
          </p:nvPr>
        </p:nvSpPr>
        <p:spPr>
          <a:xfrm>
            <a:off x="2895600" y="381000"/>
            <a:ext cx="4419600" cy="1036639"/>
          </a:xfrm>
        </p:spPr>
        <p:txBody>
          <a:bodyPr/>
          <a:lstStyle/>
          <a:p>
            <a:r>
              <a:rPr lang="en-US" dirty="0" smtClean="0"/>
              <a:t>Welcome</a:t>
            </a:r>
            <a:endParaRPr lang="en-US" dirty="0"/>
          </a:p>
        </p:txBody>
      </p:sp>
    </p:spTree>
    <p:extLst>
      <p:ext uri="{BB962C8B-B14F-4D97-AF65-F5344CB8AC3E}">
        <p14:creationId xmlns:p14="http://schemas.microsoft.com/office/powerpoint/2010/main" val="2757908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398366"/>
            <a:ext cx="4302642" cy="1036639"/>
          </a:xfrm>
        </p:spPr>
        <p:txBody>
          <a:bodyPr/>
          <a:lstStyle/>
          <a:p>
            <a:r>
              <a:rPr lang="en-US" dirty="0" smtClean="0"/>
              <a:t>Objectives</a:t>
            </a:r>
            <a:endParaRPr lang="en-US" dirty="0"/>
          </a:p>
        </p:txBody>
      </p:sp>
      <p:sp>
        <p:nvSpPr>
          <p:cNvPr id="3" name="Rectangle 2"/>
          <p:cNvSpPr/>
          <p:nvPr/>
        </p:nvSpPr>
        <p:spPr>
          <a:xfrm>
            <a:off x="416442" y="1828800"/>
            <a:ext cx="8534400" cy="4401205"/>
          </a:xfrm>
          <a:prstGeom prst="rect">
            <a:avLst/>
          </a:prstGeom>
        </p:spPr>
        <p:txBody>
          <a:bodyPr wrap="square">
            <a:spAutoFit/>
          </a:bodyPr>
          <a:lstStyle/>
          <a:p>
            <a:pPr marL="342900" lvl="0" indent="-342900">
              <a:spcBef>
                <a:spcPts val="1200"/>
              </a:spcBef>
              <a:spcAft>
                <a:spcPts val="1200"/>
              </a:spcAft>
              <a:buFont typeface="Arial" pitchFamily="34" charset="0"/>
              <a:buChar char="•"/>
              <a:defRPr/>
            </a:pPr>
            <a:r>
              <a:rPr lang="en-US" sz="2000" dirty="0">
                <a:solidFill>
                  <a:schemeClr val="tx2"/>
                </a:solidFill>
              </a:rPr>
              <a:t>Immersion into a mass fatality incident.</a:t>
            </a:r>
          </a:p>
          <a:p>
            <a:pPr marL="342900" lvl="0" indent="-342900">
              <a:spcBef>
                <a:spcPts val="1200"/>
              </a:spcBef>
              <a:spcAft>
                <a:spcPts val="1200"/>
              </a:spcAft>
              <a:buFont typeface="Arial" pitchFamily="34" charset="0"/>
              <a:buChar char="•"/>
              <a:defRPr/>
            </a:pPr>
            <a:r>
              <a:rPr lang="en-US" sz="2000" dirty="0" smtClean="0">
                <a:solidFill>
                  <a:schemeClr val="tx2"/>
                </a:solidFill>
              </a:rPr>
              <a:t>Identification </a:t>
            </a:r>
            <a:r>
              <a:rPr lang="en-US" sz="2000" dirty="0">
                <a:solidFill>
                  <a:schemeClr val="tx2"/>
                </a:solidFill>
              </a:rPr>
              <a:t>of challenges and shortfalls in local response </a:t>
            </a:r>
            <a:r>
              <a:rPr lang="en-US" sz="2000" dirty="0" smtClean="0">
                <a:solidFill>
                  <a:schemeClr val="tx2"/>
                </a:solidFill>
              </a:rPr>
              <a:t>capabilities.</a:t>
            </a:r>
            <a:endParaRPr lang="en-US" sz="2000" dirty="0">
              <a:solidFill>
                <a:schemeClr val="tx2"/>
              </a:solidFill>
            </a:endParaRPr>
          </a:p>
          <a:p>
            <a:pPr marL="342900" lvl="0" indent="-342900">
              <a:spcBef>
                <a:spcPts val="1200"/>
              </a:spcBef>
              <a:spcAft>
                <a:spcPts val="1200"/>
              </a:spcAft>
              <a:buFont typeface="Arial" pitchFamily="34" charset="0"/>
              <a:buChar char="•"/>
              <a:defRPr/>
            </a:pPr>
            <a:r>
              <a:rPr lang="en-US" sz="2000" dirty="0" smtClean="0">
                <a:solidFill>
                  <a:schemeClr val="tx2"/>
                </a:solidFill>
              </a:rPr>
              <a:t>Discuss the potential complications associated with information management and potential solutions.</a:t>
            </a:r>
            <a:endParaRPr lang="en-US" sz="2000" dirty="0">
              <a:solidFill>
                <a:schemeClr val="tx2"/>
              </a:solidFill>
            </a:endParaRPr>
          </a:p>
          <a:p>
            <a:pPr marL="342900" lvl="0" indent="-342900">
              <a:spcBef>
                <a:spcPts val="1200"/>
              </a:spcBef>
              <a:spcAft>
                <a:spcPts val="1200"/>
              </a:spcAft>
              <a:buFont typeface="Arial" pitchFamily="34" charset="0"/>
              <a:buChar char="•"/>
              <a:defRPr/>
            </a:pPr>
            <a:r>
              <a:rPr lang="en-US" sz="2000" dirty="0" smtClean="0">
                <a:solidFill>
                  <a:schemeClr val="tx2"/>
                </a:solidFill>
              </a:rPr>
              <a:t>Discuss the management of expectations among families/friends, public officials, response workers and the media/public.</a:t>
            </a:r>
            <a:endParaRPr lang="en-US" sz="2000" dirty="0">
              <a:solidFill>
                <a:schemeClr val="tx2"/>
              </a:solidFill>
            </a:endParaRPr>
          </a:p>
          <a:p>
            <a:pPr marL="342900" lvl="0" indent="-342900">
              <a:spcBef>
                <a:spcPts val="1200"/>
              </a:spcBef>
              <a:spcAft>
                <a:spcPts val="1200"/>
              </a:spcAft>
              <a:buFont typeface="Arial" pitchFamily="34" charset="0"/>
              <a:buChar char="•"/>
              <a:defRPr/>
            </a:pPr>
            <a:r>
              <a:rPr lang="en-US" sz="2000" dirty="0">
                <a:solidFill>
                  <a:schemeClr val="tx2"/>
                </a:solidFill>
              </a:rPr>
              <a:t>Examination of public information protocols and potential </a:t>
            </a:r>
            <a:r>
              <a:rPr lang="en-US" sz="2000" dirty="0" smtClean="0">
                <a:solidFill>
                  <a:schemeClr val="tx2"/>
                </a:solidFill>
              </a:rPr>
              <a:t>challenges.</a:t>
            </a:r>
          </a:p>
          <a:p>
            <a:pPr marL="342900" lvl="0" indent="-342900">
              <a:spcBef>
                <a:spcPts val="1200"/>
              </a:spcBef>
              <a:spcAft>
                <a:spcPts val="1200"/>
              </a:spcAft>
              <a:buFont typeface="Arial" pitchFamily="34" charset="0"/>
              <a:buChar char="•"/>
              <a:defRPr/>
            </a:pPr>
            <a:r>
              <a:rPr lang="en-US" sz="2000" dirty="0" smtClean="0">
                <a:solidFill>
                  <a:schemeClr val="tx2"/>
                </a:solidFill>
              </a:rPr>
              <a:t>Determine the need for a Family Assistance Center (FAC) and the scope of the operation. </a:t>
            </a:r>
            <a:endParaRPr lang="en-US" sz="2000" dirty="0">
              <a:solidFill>
                <a:schemeClr val="tx2"/>
              </a:solidFill>
            </a:endParaRPr>
          </a:p>
        </p:txBody>
      </p:sp>
    </p:spTree>
    <p:extLst>
      <p:ext uri="{BB962C8B-B14F-4D97-AF65-F5344CB8AC3E}">
        <p14:creationId xmlns:p14="http://schemas.microsoft.com/office/powerpoint/2010/main" val="2786465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Scenario</a:t>
            </a:r>
            <a:endParaRPr lang="en-US" dirty="0"/>
          </a:p>
        </p:txBody>
      </p:sp>
      <p:sp>
        <p:nvSpPr>
          <p:cNvPr id="7" name="Rectangle 6"/>
          <p:cNvSpPr/>
          <p:nvPr/>
        </p:nvSpPr>
        <p:spPr>
          <a:xfrm>
            <a:off x="419100" y="1828800"/>
            <a:ext cx="8305800" cy="142962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0000"/>
              </a:lnSpc>
              <a:spcBef>
                <a:spcPts val="600"/>
              </a:spcBef>
              <a:spcAft>
                <a:spcPts val="600"/>
              </a:spcAft>
            </a:pPr>
            <a:r>
              <a:rPr lang="en-US" sz="2000" dirty="0" smtClean="0">
                <a:solidFill>
                  <a:srgbClr val="004270"/>
                </a:solidFill>
              </a:rPr>
              <a:t>On a weekday morning at 10:30 am a 20 story office building in the City Center collapsed.    Several witnesses report seeing the building shift prior to collapse; however, none report any explosions.  As there was no warning, no victims were able to escape.  </a:t>
            </a:r>
            <a:endParaRPr lang="en-US" sz="2000" dirty="0">
              <a:solidFill>
                <a:srgbClr val="004270"/>
              </a:solidFill>
            </a:endParaRPr>
          </a:p>
        </p:txBody>
      </p:sp>
      <p:pic>
        <p:nvPicPr>
          <p:cNvPr id="8" name="Picture 4" descr="http://wa3.cdn.3news.co.nz/3news/AM/0-Articles/240850/rio-1-1.jpg?width=460"/>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4419600" y="3400424"/>
            <a:ext cx="4381500" cy="292417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6" name="Rectangle 5"/>
          <p:cNvSpPr/>
          <p:nvPr/>
        </p:nvSpPr>
        <p:spPr>
          <a:xfrm>
            <a:off x="419100" y="3410184"/>
            <a:ext cx="3924300" cy="2800767"/>
          </a:xfrm>
          <a:prstGeom prst="rect">
            <a:avLst/>
          </a:prstGeom>
        </p:spPr>
        <p:txBody>
          <a:bodyPr wrap="square">
            <a:spAutoFit/>
          </a:bodyPr>
          <a:lstStyle/>
          <a:p>
            <a:pPr lvl="0">
              <a:lnSpc>
                <a:spcPct val="110000"/>
              </a:lnSpc>
              <a:spcBef>
                <a:spcPts val="600"/>
              </a:spcBef>
              <a:spcAft>
                <a:spcPts val="600"/>
              </a:spcAft>
            </a:pPr>
            <a:r>
              <a:rPr lang="en-US" sz="2000" dirty="0">
                <a:solidFill>
                  <a:srgbClr val="004270"/>
                </a:solidFill>
              </a:rPr>
              <a:t>While there are few permanent offices located in the building, the primary use is for conference space – currently, the space was being used for a conference on global government relations and was host to several international dignitaries participating in the event.  </a:t>
            </a:r>
          </a:p>
        </p:txBody>
      </p:sp>
    </p:spTree>
    <p:extLst>
      <p:ext uri="{BB962C8B-B14F-4D97-AF65-F5344CB8AC3E}">
        <p14:creationId xmlns:p14="http://schemas.microsoft.com/office/powerpoint/2010/main" val="1656333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Scenario (cont.)</a:t>
            </a:r>
            <a:endParaRPr lang="en-US" dirty="0"/>
          </a:p>
        </p:txBody>
      </p:sp>
      <p:sp>
        <p:nvSpPr>
          <p:cNvPr id="7" name="Rectangle 6"/>
          <p:cNvSpPr/>
          <p:nvPr/>
        </p:nvSpPr>
        <p:spPr>
          <a:xfrm>
            <a:off x="5524500" y="2465725"/>
            <a:ext cx="3619500" cy="347787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0000"/>
              </a:lnSpc>
              <a:spcBef>
                <a:spcPts val="600"/>
              </a:spcBef>
              <a:spcAft>
                <a:spcPts val="600"/>
              </a:spcAft>
            </a:pPr>
            <a:r>
              <a:rPr lang="en-US" sz="2000" dirty="0" smtClean="0">
                <a:solidFill>
                  <a:srgbClr val="004270"/>
                </a:solidFill>
              </a:rPr>
              <a:t>The local Fire Department, Police Department and Emergency Medical Services are on-scene and are assisting with scene security and attempting to locate any survivors.  It is estimated that upwards of 400 people could be trapped in the building, many of which will not be rescued. </a:t>
            </a:r>
            <a:endParaRPr lang="en-US" sz="2000" dirty="0">
              <a:solidFill>
                <a:srgbClr val="004270"/>
              </a:solidFill>
            </a:endParaRPr>
          </a:p>
        </p:txBody>
      </p:sp>
      <p:pic>
        <p:nvPicPr>
          <p:cNvPr id="5" name="Picture 2" descr="http://www.brecorder.com/images/pic2012/01/brazil-building-accident.jpg"/>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52400" y="2438400"/>
            <a:ext cx="5270975" cy="35052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5105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DISCUSSION 1</a:t>
            </a:r>
            <a:endParaRPr lang="en-US" dirty="0"/>
          </a:p>
        </p:txBody>
      </p:sp>
    </p:spTree>
    <p:extLst>
      <p:ext uri="{BB962C8B-B14F-4D97-AF65-F5344CB8AC3E}">
        <p14:creationId xmlns:p14="http://schemas.microsoft.com/office/powerpoint/2010/main" val="11254295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Scene Operations</a:t>
            </a:r>
            <a:endParaRPr lang="en-US" dirty="0"/>
          </a:p>
        </p:txBody>
      </p:sp>
      <p:sp>
        <p:nvSpPr>
          <p:cNvPr id="3" name="Rectangle 2"/>
          <p:cNvSpPr/>
          <p:nvPr/>
        </p:nvSpPr>
        <p:spPr>
          <a:xfrm>
            <a:off x="533400" y="2362200"/>
            <a:ext cx="8382000" cy="3477875"/>
          </a:xfrm>
          <a:prstGeom prst="rect">
            <a:avLst/>
          </a:prstGeom>
        </p:spPr>
        <p:txBody>
          <a:bodyPr wrap="square">
            <a:spAutoFit/>
          </a:bodyPr>
          <a:lstStyle/>
          <a:p>
            <a:pPr marL="227013" indent="-227013">
              <a:spcBef>
                <a:spcPts val="1800"/>
              </a:spcBef>
              <a:spcAft>
                <a:spcPts val="1800"/>
              </a:spcAft>
              <a:buFont typeface="Arial" pitchFamily="34" charset="0"/>
              <a:buChar char="•"/>
            </a:pPr>
            <a:r>
              <a:rPr lang="en-US" sz="2000" dirty="0" smtClean="0">
                <a:solidFill>
                  <a:srgbClr val="004270"/>
                </a:solidFill>
              </a:rPr>
              <a:t>Incident Characterization</a:t>
            </a:r>
          </a:p>
          <a:p>
            <a:pPr marL="227013" indent="-227013">
              <a:spcBef>
                <a:spcPts val="1800"/>
              </a:spcBef>
              <a:spcAft>
                <a:spcPts val="1800"/>
              </a:spcAft>
              <a:buFont typeface="Arial" pitchFamily="34" charset="0"/>
              <a:buChar char="•"/>
            </a:pPr>
            <a:r>
              <a:rPr lang="en-US" sz="2000" dirty="0" smtClean="0">
                <a:solidFill>
                  <a:srgbClr val="004270"/>
                </a:solidFill>
              </a:rPr>
              <a:t>Notifications</a:t>
            </a:r>
          </a:p>
          <a:p>
            <a:pPr marL="227013" indent="-227013">
              <a:spcBef>
                <a:spcPts val="1800"/>
              </a:spcBef>
              <a:spcAft>
                <a:spcPts val="1800"/>
              </a:spcAft>
              <a:buFont typeface="Arial" pitchFamily="34" charset="0"/>
              <a:buChar char="•"/>
            </a:pPr>
            <a:r>
              <a:rPr lang="en-US" sz="2000" dirty="0" smtClean="0">
                <a:solidFill>
                  <a:srgbClr val="004270"/>
                </a:solidFill>
              </a:rPr>
              <a:t>Agency role and responsibilities</a:t>
            </a:r>
          </a:p>
          <a:p>
            <a:pPr marL="227013" indent="-227013">
              <a:spcBef>
                <a:spcPts val="1800"/>
              </a:spcBef>
              <a:spcAft>
                <a:spcPts val="1800"/>
              </a:spcAft>
              <a:buFont typeface="Arial" pitchFamily="34" charset="0"/>
              <a:buChar char="•"/>
            </a:pPr>
            <a:r>
              <a:rPr lang="en-US" sz="2000" dirty="0" smtClean="0">
                <a:solidFill>
                  <a:srgbClr val="004270"/>
                </a:solidFill>
              </a:rPr>
              <a:t>Resources Needed</a:t>
            </a:r>
          </a:p>
          <a:p>
            <a:pPr marL="227013" indent="-227013">
              <a:spcBef>
                <a:spcPts val="1800"/>
              </a:spcBef>
              <a:spcAft>
                <a:spcPts val="1800"/>
              </a:spcAft>
              <a:buFont typeface="Arial" pitchFamily="34" charset="0"/>
              <a:buChar char="•"/>
            </a:pPr>
            <a:endParaRPr lang="en-US" sz="2000" dirty="0" smtClean="0">
              <a:solidFill>
                <a:srgbClr val="004270"/>
              </a:solidFill>
            </a:endParaRPr>
          </a:p>
        </p:txBody>
      </p:sp>
      <p:pic>
        <p:nvPicPr>
          <p:cNvPr id="8194" name="Picture 2" descr="http://m.wsj.net/video/20120126/012612reutersrio1/012612reutersrio1_512x288.jpg"/>
          <p:cNvPicPr>
            <a:picLocks noChangeAspect="1" noChangeArrowheads="1"/>
          </p:cNvPicPr>
          <p:nvPr/>
        </p:nvPicPr>
        <p:blipFill>
          <a:blip r:embed="rId2" cstate="screen"/>
          <a:srcRect/>
          <a:stretch>
            <a:fillRect/>
          </a:stretch>
        </p:blipFill>
        <p:spPr bwMode="auto">
          <a:xfrm>
            <a:off x="4593168" y="2438400"/>
            <a:ext cx="3941232" cy="28956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651973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Scene Operations</a:t>
            </a:r>
            <a:endParaRPr lang="en-US" dirty="0"/>
          </a:p>
        </p:txBody>
      </p:sp>
      <p:sp>
        <p:nvSpPr>
          <p:cNvPr id="3" name="Rectangle 2"/>
          <p:cNvSpPr/>
          <p:nvPr/>
        </p:nvSpPr>
        <p:spPr>
          <a:xfrm>
            <a:off x="228601" y="2362200"/>
            <a:ext cx="4343399" cy="4154984"/>
          </a:xfrm>
          <a:prstGeom prst="rect">
            <a:avLst/>
          </a:prstGeom>
        </p:spPr>
        <p:txBody>
          <a:bodyPr wrap="square">
            <a:spAutoFit/>
          </a:bodyPr>
          <a:lstStyle/>
          <a:p>
            <a:pPr marL="227013" indent="-227013">
              <a:spcBef>
                <a:spcPts val="2400"/>
              </a:spcBef>
              <a:spcAft>
                <a:spcPts val="3000"/>
              </a:spcAft>
              <a:buFont typeface="Arial" pitchFamily="34" charset="0"/>
              <a:buChar char="•"/>
            </a:pPr>
            <a:r>
              <a:rPr lang="en-US" sz="2000" dirty="0" smtClean="0">
                <a:solidFill>
                  <a:srgbClr val="004270"/>
                </a:solidFill>
              </a:rPr>
              <a:t>How can you best support the local Medical Examiner / Coroner?  </a:t>
            </a:r>
          </a:p>
          <a:p>
            <a:pPr marL="227013" indent="-227013">
              <a:spcBef>
                <a:spcPts val="2400"/>
              </a:spcBef>
              <a:spcAft>
                <a:spcPts val="3000"/>
              </a:spcAft>
            </a:pPr>
            <a:endParaRPr lang="en-US" sz="100" dirty="0" smtClean="0">
              <a:solidFill>
                <a:srgbClr val="004270"/>
              </a:solidFill>
            </a:endParaRPr>
          </a:p>
          <a:p>
            <a:pPr marL="227013" indent="-227013">
              <a:spcBef>
                <a:spcPts val="2400"/>
              </a:spcBef>
              <a:spcAft>
                <a:spcPts val="3000"/>
              </a:spcAft>
              <a:buFont typeface="Arial" pitchFamily="34" charset="0"/>
              <a:buChar char="•"/>
            </a:pPr>
            <a:r>
              <a:rPr lang="en-US" sz="2000" dirty="0" smtClean="0">
                <a:solidFill>
                  <a:srgbClr val="004270"/>
                </a:solidFill>
              </a:rPr>
              <a:t>What are the breaking points? What are the issues that if you fail, the whole operation is a failure?</a:t>
            </a:r>
          </a:p>
          <a:p>
            <a:pPr marL="227013" indent="-227013">
              <a:spcBef>
                <a:spcPts val="2400"/>
              </a:spcBef>
              <a:spcAft>
                <a:spcPts val="3000"/>
              </a:spcAft>
            </a:pPr>
            <a:endParaRPr lang="en-US" sz="2000" dirty="0">
              <a:solidFill>
                <a:srgbClr val="004270"/>
              </a:solidFill>
            </a:endParaRPr>
          </a:p>
        </p:txBody>
      </p:sp>
      <p:pic>
        <p:nvPicPr>
          <p:cNvPr id="5" name="Picture 2" descr="http://m.wsj.net/video/20120126/012612reutersrio1/012612reutersrio1_512x288.jpg"/>
          <p:cNvPicPr>
            <a:picLocks noChangeAspect="1" noChangeArrowheads="1"/>
          </p:cNvPicPr>
          <p:nvPr/>
        </p:nvPicPr>
        <p:blipFill>
          <a:blip r:embed="rId2" cstate="screen"/>
          <a:srcRect/>
          <a:stretch>
            <a:fillRect/>
          </a:stretch>
        </p:blipFill>
        <p:spPr bwMode="auto">
          <a:xfrm>
            <a:off x="4593168" y="2438400"/>
            <a:ext cx="3941232" cy="28956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65197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DISCUSSION 2</a:t>
            </a:r>
            <a:endParaRPr lang="en-US" dirty="0"/>
          </a:p>
        </p:txBody>
      </p:sp>
    </p:spTree>
    <p:extLst>
      <p:ext uri="{BB962C8B-B14F-4D97-AF65-F5344CB8AC3E}">
        <p14:creationId xmlns:p14="http://schemas.microsoft.com/office/powerpoint/2010/main" val="1702209789"/>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20907_RCPGP MFM Facil Disc_Seattle_fin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20120907_RCPGP MFM Facil Disc_Seattle_final</Template>
  <TotalTime>8</TotalTime>
  <Words>406</Words>
  <Application>Microsoft Office PowerPoint</Application>
  <PresentationFormat>On-screen Show (4:3)</PresentationFormat>
  <Paragraphs>69</Paragraphs>
  <Slides>14</Slides>
  <Notes>1</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20120907_RCPGP MFM Facil Disc_Seattle_final</vt:lpstr>
      <vt:lpstr>Custom Design</vt:lpstr>
      <vt:lpstr>1_Custom Design</vt:lpstr>
      <vt:lpstr>PowerPoint Presentation</vt:lpstr>
      <vt:lpstr>Welcome</vt:lpstr>
      <vt:lpstr>Objectives</vt:lpstr>
      <vt:lpstr>Scenario</vt:lpstr>
      <vt:lpstr>Scenario (cont.)</vt:lpstr>
      <vt:lpstr>PowerPoint Presentation</vt:lpstr>
      <vt:lpstr>Scene Operations</vt:lpstr>
      <vt:lpstr>Scene Operations</vt:lpstr>
      <vt:lpstr>PowerPoint Presentation</vt:lpstr>
      <vt:lpstr>Information Management</vt:lpstr>
      <vt:lpstr>Public Information</vt:lpstr>
      <vt:lpstr>PowerPoint Presentation</vt:lpstr>
      <vt:lpstr>Family Assistance Center</vt:lpstr>
      <vt:lpstr>Questions?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Jay Brandt</dc:creator>
  <cp:lastModifiedBy>Erin McLachlan</cp:lastModifiedBy>
  <cp:revision>3</cp:revision>
  <dcterms:created xsi:type="dcterms:W3CDTF">2012-09-07T15:22:06Z</dcterms:created>
  <dcterms:modified xsi:type="dcterms:W3CDTF">2012-09-10T16:07:55Z</dcterms:modified>
</cp:coreProperties>
</file>